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25" r:id="rId2"/>
    <p:sldId id="630" r:id="rId3"/>
    <p:sldId id="807" r:id="rId4"/>
    <p:sldId id="808" r:id="rId5"/>
    <p:sldId id="810" r:id="rId6"/>
    <p:sldId id="811" r:id="rId7"/>
    <p:sldId id="637" r:id="rId8"/>
    <p:sldId id="768" r:id="rId9"/>
    <p:sldId id="769" r:id="rId10"/>
    <p:sldId id="770" r:id="rId11"/>
    <p:sldId id="784" r:id="rId12"/>
    <p:sldId id="767" r:id="rId13"/>
    <p:sldId id="788" r:id="rId14"/>
    <p:sldId id="783" r:id="rId15"/>
    <p:sldId id="790" r:id="rId16"/>
    <p:sldId id="789" r:id="rId17"/>
    <p:sldId id="787" r:id="rId18"/>
    <p:sldId id="791" r:id="rId19"/>
    <p:sldId id="792" r:id="rId20"/>
    <p:sldId id="793" r:id="rId21"/>
    <p:sldId id="795" r:id="rId22"/>
    <p:sldId id="796" r:id="rId23"/>
    <p:sldId id="636" r:id="rId24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3" autoAdjust="0"/>
    <p:restoredTop sz="97536" autoAdjust="0"/>
  </p:normalViewPr>
  <p:slideViewPr>
    <p:cSldViewPr snapToObjects="1">
      <p:cViewPr varScale="1">
        <p:scale>
          <a:sx n="98" d="100"/>
          <a:sy n="98" d="100"/>
        </p:scale>
        <p:origin x="9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71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8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1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1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15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4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2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2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1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5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20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41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05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EB9E338-576E-44DD-A1CE-10E4F42E5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E56F86A-5CC3-4F8C-919F-73152F221106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1" name="Rectangle 7">
            <a:extLst>
              <a:ext uri="{FF2B5EF4-FFF2-40B4-BE49-F238E27FC236}">
                <a16:creationId xmlns:a16="http://schemas.microsoft.com/office/drawing/2014/main" id="{134D8C64-0E65-4485-B2E2-26DE68C7AF1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3F919F-0D4C-4D8B-A5E4-01B9A16700FF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B0C76423-D578-4C08-9A37-079EF079C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0EC2F48C-845A-486A-90D6-3489B70A4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2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7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2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4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4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2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90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bu19800/OOoRT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/>
              <a:t>RT</a:t>
            </a:r>
            <a:r>
              <a:rPr lang="ja-JP" altLang="en-US" b="1" dirty="0"/>
              <a:t>ミドルウェア応用実習</a:t>
            </a:r>
            <a:r>
              <a:rPr lang="ja-JP" altLang="en-US" dirty="0"/>
              <a:t> 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OpenRTM-aist-Python %2B OpenOffice Calc 3%28%29">
            <a:hlinkClick r:id="" action="ppaction://media"/>
            <a:extLst>
              <a:ext uri="{FF2B5EF4-FFF2-40B4-BE49-F238E27FC236}">
                <a16:creationId xmlns:a16="http://schemas.microsoft.com/office/drawing/2014/main" id="{BF433BDA-9ADE-45B4-B485-27BEE19A7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620" y="1178750"/>
            <a:ext cx="7290810" cy="5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手順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D25E8DB-F851-4F52-86ED-72961C40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13764"/>
            <a:ext cx="8165250" cy="44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第</a:t>
            </a:r>
            <a:r>
              <a:rPr lang="en-US" altLang="ja-JP" sz="2400" kern="0" dirty="0">
                <a:solidFill>
                  <a:srgbClr val="5F5F5F"/>
                </a:solidFill>
              </a:rPr>
              <a:t>2</a:t>
            </a:r>
            <a:r>
              <a:rPr lang="ja-JP" altLang="en-US" sz="2400" kern="0" dirty="0">
                <a:solidFill>
                  <a:srgbClr val="5F5F5F"/>
                </a:solidFill>
              </a:rPr>
              <a:t>部で作成した</a:t>
            </a:r>
            <a:r>
              <a:rPr lang="en-US" altLang="ja-JP" sz="2400" kern="0" dirty="0">
                <a:solidFill>
                  <a:srgbClr val="5F5F5F"/>
                </a:solidFill>
              </a:rPr>
              <a:t>RobotControllerComp.exe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workspace\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RobotControler</a:t>
            </a:r>
            <a:r>
              <a:rPr lang="en-US" altLang="ja-JP" sz="1600" kern="0" dirty="0">
                <a:solidFill>
                  <a:srgbClr val="5F5F5F"/>
                </a:solidFill>
              </a:rPr>
              <a:t>\build\</a:t>
            </a:r>
            <a:r>
              <a:rPr lang="en-US" altLang="ja-JP" sz="1600" kern="0" dirty="0" err="1">
                <a:solidFill>
                  <a:srgbClr val="5F5F5F"/>
                </a:solidFill>
              </a:rPr>
              <a:t>src</a:t>
            </a:r>
            <a:r>
              <a:rPr lang="en-US" altLang="ja-JP" sz="1600" kern="0">
                <a:solidFill>
                  <a:srgbClr val="5F5F5F"/>
                </a:solidFill>
              </a:rPr>
              <a:t>\Debug\</a:t>
            </a:r>
            <a:r>
              <a:rPr lang="en-US" altLang="ja-JP" sz="1600" kern="0" dirty="0">
                <a:solidFill>
                  <a:srgbClr val="5F5F5F"/>
                </a:solidFill>
              </a:rPr>
              <a:t>RobotControlerComp.exe</a:t>
            </a:r>
          </a:p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ポータブル版</a:t>
            </a: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対応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の起動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USB</a:t>
            </a:r>
            <a:r>
              <a:rPr lang="ja-JP" altLang="en-US" sz="2000" kern="0" dirty="0">
                <a:solidFill>
                  <a:srgbClr val="5F5F5F"/>
                </a:solidFill>
              </a:rPr>
              <a:t>メモリ内のバッチファイルから起動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上の操作でポートを接続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Calc</a:t>
            </a:r>
            <a:r>
              <a:rPr lang="ja-JP" altLang="en-US" sz="2000" kern="0" dirty="0">
                <a:solidFill>
                  <a:srgbClr val="5F5F5F"/>
                </a:solidFill>
              </a:rPr>
              <a:t>上の</a:t>
            </a:r>
            <a:r>
              <a:rPr lang="en-US" altLang="ja-JP" sz="2000" kern="0" dirty="0">
                <a:solidFill>
                  <a:srgbClr val="5F5F5F"/>
                </a:solidFill>
              </a:rPr>
              <a:t>GUI</a:t>
            </a:r>
            <a:r>
              <a:rPr lang="ja-JP" altLang="en-US" sz="2000" kern="0" dirty="0">
                <a:solidFill>
                  <a:srgbClr val="5F5F5F"/>
                </a:solidFill>
              </a:rPr>
              <a:t>を使用して対象のデータポートを接続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RT System Editor</a:t>
            </a:r>
            <a:r>
              <a:rPr lang="ja-JP" altLang="en-US" sz="2400" kern="0" dirty="0">
                <a:solidFill>
                  <a:srgbClr val="5F5F5F"/>
                </a:solidFill>
              </a:rPr>
              <a:t>上の操作で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をアクティブ化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コンフィギュレーションパラメータを変更したときの挙動を確認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インポートへの入力値を変更したときの挙動を確認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0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6184" y="1358874"/>
            <a:ext cx="7915275" cy="198011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配布の</a:t>
            </a:r>
            <a:r>
              <a:rPr lang="en-US" altLang="ja-JP" sz="2400" dirty="0">
                <a:solidFill>
                  <a:srgbClr val="5F5F5F"/>
                </a:solidFill>
              </a:rPr>
              <a:t>USB</a:t>
            </a:r>
            <a:r>
              <a:rPr lang="ja-JP" altLang="en-US" sz="2400" dirty="0">
                <a:solidFill>
                  <a:srgbClr val="5F5F5F"/>
                </a:solidFill>
              </a:rPr>
              <a:t>メモリに以下のソフトウェアを同梱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solidFill>
                  <a:srgbClr val="5F5F5F"/>
                </a:solidFill>
              </a:rPr>
              <a:t>ポータブル版</a:t>
            </a:r>
            <a:r>
              <a:rPr lang="en-US" altLang="ja-JP" sz="1800" dirty="0">
                <a:solidFill>
                  <a:srgbClr val="5F5F5F"/>
                </a:solidFill>
              </a:rPr>
              <a:t>LibreOffice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OpenOffice</a:t>
            </a:r>
            <a:r>
              <a:rPr lang="ja-JP" altLang="en-US" sz="1800" dirty="0">
                <a:solidFill>
                  <a:srgbClr val="5F5F5F"/>
                </a:solidFill>
              </a:rPr>
              <a:t>用</a:t>
            </a:r>
            <a:r>
              <a:rPr lang="en-US" altLang="ja-JP" sz="1800" dirty="0">
                <a:solidFill>
                  <a:srgbClr val="5F5F5F"/>
                </a:solidFill>
              </a:rPr>
              <a:t>RT</a:t>
            </a:r>
            <a:r>
              <a:rPr lang="ja-JP" altLang="en-US" sz="1800" dirty="0">
                <a:solidFill>
                  <a:srgbClr val="5F5F5F"/>
                </a:solidFill>
              </a:rPr>
              <a:t>コンポーネント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(Windows)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ja-JP" sz="18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ja-JP" altLang="en-US" sz="2200" dirty="0">
                <a:solidFill>
                  <a:srgbClr val="5F5F5F"/>
                </a:solidFill>
              </a:rPr>
              <a:t>起動手順</a:t>
            </a:r>
            <a:r>
              <a:rPr lang="en-US" altLang="ja-JP" sz="2200" dirty="0">
                <a:solidFill>
                  <a:srgbClr val="5F5F5F"/>
                </a:solidFill>
              </a:rPr>
              <a:t>(Ubuntu)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5F5F5F"/>
                </a:solidFill>
              </a:rPr>
              <a:t>OOoCalcRTC</a:t>
            </a:r>
            <a:r>
              <a:rPr lang="en-US" altLang="ja-JP" sz="1800" dirty="0">
                <a:solidFill>
                  <a:srgbClr val="5F5F5F"/>
                </a:solidFill>
              </a:rPr>
              <a:t>/</a:t>
            </a:r>
            <a:r>
              <a:rPr lang="en-US" altLang="ja-JP" sz="18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1800" dirty="0">
                <a:solidFill>
                  <a:srgbClr val="5F5F5F"/>
                </a:solidFill>
              </a:rPr>
              <a:t>をダブルクリック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8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ポータブル版</a:t>
            </a:r>
            <a:r>
              <a:rPr lang="en-US" altLang="ja-JP" dirty="0">
                <a:solidFill>
                  <a:srgbClr val="5F5F5F"/>
                </a:solidFill>
              </a:rPr>
              <a:t>LibreOffice</a:t>
            </a:r>
            <a:r>
              <a:rPr lang="ja-JP" altLang="en-US" dirty="0">
                <a:solidFill>
                  <a:srgbClr val="5F5F5F"/>
                </a:solidFill>
              </a:rPr>
              <a:t>対応</a:t>
            </a:r>
            <a:r>
              <a:rPr lang="en-US" altLang="ja-JP" dirty="0">
                <a:solidFill>
                  <a:srgbClr val="5F5F5F"/>
                </a:solidFill>
              </a:rPr>
              <a:t>RTC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26198B9-119B-40BE-89CC-545E38027DB0}"/>
              </a:ext>
            </a:extLst>
          </p:cNvPr>
          <p:cNvSpPr/>
          <p:nvPr/>
        </p:nvSpPr>
        <p:spPr>
          <a:xfrm rot="16200000">
            <a:off x="3729672" y="3981673"/>
            <a:ext cx="2267635" cy="402958"/>
          </a:xfrm>
          <a:prstGeom prst="down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09E145-4563-4A34-9648-98D1FC6E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3" y="2765495"/>
            <a:ext cx="3712353" cy="27003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33490EB-CF2F-4375-ACA8-FF96DAAF3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2945619"/>
            <a:ext cx="4359989" cy="216013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09A7170-8DE6-43D0-B950-475339822555}"/>
              </a:ext>
            </a:extLst>
          </p:cNvPr>
          <p:cNvSpPr/>
          <p:nvPr/>
        </p:nvSpPr>
        <p:spPr>
          <a:xfrm>
            <a:off x="423167" y="5049180"/>
            <a:ext cx="4230502" cy="765085"/>
          </a:xfrm>
          <a:prstGeom prst="wedgeRectCallout">
            <a:avLst>
              <a:gd name="adj1" fmla="val -16023"/>
              <a:gd name="adj2" fmla="val -1018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ポータブル版</a:t>
            </a:r>
            <a:r>
              <a:rPr lang="en-US" altLang="ja-JP" sz="1600" b="1" dirty="0">
                <a:solidFill>
                  <a:schemeClr val="tx1"/>
                </a:solidFill>
              </a:rPr>
              <a:t>LibreOffice/run_CalcRTC.bat</a:t>
            </a:r>
            <a:r>
              <a:rPr lang="ja-JP" altLang="en-US" sz="1600" dirty="0">
                <a:solidFill>
                  <a:schemeClr val="tx1"/>
                </a:solidFill>
              </a:rPr>
              <a:t>をダブルクリック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6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775CAEA-2175-4280-A354-CF92AEB9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174"/>
            <a:ext cx="4312738" cy="292114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起動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933008" y="3115915"/>
            <a:ext cx="91327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280740" y="4390311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RTC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操作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 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8522D5C-A1B8-4578-851C-802FAB6F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72" y="2488537"/>
            <a:ext cx="3737691" cy="2231859"/>
          </a:xfrm>
          <a:prstGeom prst="rect">
            <a:avLst/>
          </a:prstGeom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ABA2F574-4CAC-4643-80B0-1210619B3DCC}"/>
              </a:ext>
            </a:extLst>
          </p:cNvPr>
          <p:cNvSpPr/>
          <p:nvPr/>
        </p:nvSpPr>
        <p:spPr>
          <a:xfrm>
            <a:off x="4527857" y="2950151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265E770A-543A-43D7-985B-A32CD912BBFB}"/>
              </a:ext>
            </a:extLst>
          </p:cNvPr>
          <p:cNvSpPr/>
          <p:nvPr/>
        </p:nvSpPr>
        <p:spPr>
          <a:xfrm>
            <a:off x="4928130" y="4928216"/>
            <a:ext cx="4057120" cy="382543"/>
          </a:xfrm>
          <a:prstGeom prst="wedgeRectCallout">
            <a:avLst>
              <a:gd name="adj1" fmla="val 21308"/>
              <a:gd name="adj2" fmla="val -2431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OOoCalcControl0</a:t>
            </a:r>
            <a:r>
              <a:rPr lang="ja-JP" altLang="en-US" sz="1600" dirty="0">
                <a:solidFill>
                  <a:schemeClr val="tx1"/>
                </a:solidFill>
              </a:rPr>
              <a:t>という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が起動する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5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起動に失敗する場合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42DE30A-D497-43D2-BED5-AB10C51E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78750"/>
            <a:ext cx="3198042" cy="247527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2B4FDB8-81C6-4587-BEDA-BB49A38DAD29}"/>
              </a:ext>
            </a:extLst>
          </p:cNvPr>
          <p:cNvSpPr/>
          <p:nvPr/>
        </p:nvSpPr>
        <p:spPr>
          <a:xfrm>
            <a:off x="4146027" y="174113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83ABD71-6C23-4C4B-BBAF-C9717015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70" y="1177874"/>
            <a:ext cx="3015335" cy="251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27C5C1B-9A51-4F0A-BF3E-819F57C4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82" y="3952365"/>
            <a:ext cx="3087982" cy="2514877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6588336-F954-4AC0-B5D1-C0CE36A0A904}"/>
              </a:ext>
            </a:extLst>
          </p:cNvPr>
          <p:cNvSpPr/>
          <p:nvPr/>
        </p:nvSpPr>
        <p:spPr>
          <a:xfrm>
            <a:off x="4146027" y="448972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2E984F-B73C-4C6D-9B30-3564037B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60" y="3957988"/>
            <a:ext cx="3421493" cy="26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操作ダイアログ表示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0634728-CE58-485F-A424-8BED46DC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35" y="3059326"/>
            <a:ext cx="3375375" cy="236276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F2B271-448D-476E-B295-527464EAA2A9}"/>
              </a:ext>
            </a:extLst>
          </p:cNvPr>
          <p:cNvSpPr/>
          <p:nvPr/>
        </p:nvSpPr>
        <p:spPr>
          <a:xfrm>
            <a:off x="2505461" y="4094441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A05E3016-EB99-4B14-B372-1A3A4A63180D}"/>
              </a:ext>
            </a:extLst>
          </p:cNvPr>
          <p:cNvSpPr/>
          <p:nvPr/>
        </p:nvSpPr>
        <p:spPr>
          <a:xfrm>
            <a:off x="557174" y="5039546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4637EC4-437A-4447-96D7-6354DCE8BB69}"/>
              </a:ext>
            </a:extLst>
          </p:cNvPr>
          <p:cNvSpPr/>
          <p:nvPr/>
        </p:nvSpPr>
        <p:spPr>
          <a:xfrm>
            <a:off x="4375056" y="3475956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A989F4-CEA9-4D53-B0B2-6B393B3E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90" y="3054343"/>
            <a:ext cx="3164397" cy="2019700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3593FA96-7A08-47A5-A90F-BADF4FFF8461}"/>
              </a:ext>
            </a:extLst>
          </p:cNvPr>
          <p:cNvSpPr/>
          <p:nvPr/>
        </p:nvSpPr>
        <p:spPr>
          <a:xfrm>
            <a:off x="4981840" y="5062320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ポート接続のためのダイアログ表示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448699-A553-47FF-A0AF-900A9D151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4" y="1358874"/>
            <a:ext cx="79152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</a:t>
            </a:r>
            <a:r>
              <a:rPr lang="ja-JP" altLang="en-US" sz="2400" kern="0" dirty="0">
                <a:solidFill>
                  <a:srgbClr val="5F5F5F"/>
                </a:solidFill>
              </a:rPr>
              <a:t> </a:t>
            </a:r>
            <a:r>
              <a:rPr lang="en-US" altLang="ja-JP" sz="2400" kern="0" dirty="0">
                <a:solidFill>
                  <a:srgbClr val="5F5F5F"/>
                </a:solidFill>
              </a:rPr>
              <a:t>Calc</a:t>
            </a:r>
            <a:r>
              <a:rPr lang="ja-JP" altLang="en-US" sz="2400" kern="0" dirty="0">
                <a:solidFill>
                  <a:srgbClr val="5F5F5F"/>
                </a:solidFill>
              </a:rPr>
              <a:t>の画面から操作ダイアログ起動ボタンを押す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ポート一覧表示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6C005A-4C88-4A01-8B52-01E7E82F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2912262"/>
            <a:ext cx="3701895" cy="2362763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48EE576-074B-467A-8645-21DAAA2FAD55}"/>
              </a:ext>
            </a:extLst>
          </p:cNvPr>
          <p:cNvSpPr/>
          <p:nvPr/>
        </p:nvSpPr>
        <p:spPr>
          <a:xfrm>
            <a:off x="1968120" y="4640946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56C59FF-6787-4350-A14B-2137B37EFC14}"/>
              </a:ext>
            </a:extLst>
          </p:cNvPr>
          <p:cNvSpPr/>
          <p:nvPr/>
        </p:nvSpPr>
        <p:spPr>
          <a:xfrm>
            <a:off x="474605" y="5275025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F6D047-1034-4899-BF00-4063C6D7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05" y="2912262"/>
            <a:ext cx="3591720" cy="2294898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73704C53-99C4-4134-96A7-6CA8BBF4CF3C}"/>
              </a:ext>
            </a:extLst>
          </p:cNvPr>
          <p:cNvSpPr/>
          <p:nvPr/>
        </p:nvSpPr>
        <p:spPr>
          <a:xfrm>
            <a:off x="4399761" y="3470989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7F84C2D-CF33-40AC-8BAA-80FB54709692}"/>
              </a:ext>
            </a:extLst>
          </p:cNvPr>
          <p:cNvSpPr/>
          <p:nvPr/>
        </p:nvSpPr>
        <p:spPr>
          <a:xfrm>
            <a:off x="4848179" y="4742590"/>
            <a:ext cx="3015596" cy="685639"/>
          </a:xfrm>
          <a:prstGeom prst="wedgeRectCallout">
            <a:avLst>
              <a:gd name="adj1" fmla="val -21129"/>
              <a:gd name="adj2" fmla="val -177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ネームサーバーに登録された</a:t>
            </a:r>
            <a:r>
              <a:rPr lang="en-US" altLang="ja-JP" sz="1600" dirty="0">
                <a:solidFill>
                  <a:schemeClr val="tx1"/>
                </a:solidFill>
              </a:rPr>
              <a:t>RTC</a:t>
            </a:r>
            <a:r>
              <a:rPr lang="ja-JP" altLang="en-US" sz="1600" dirty="0">
                <a:solidFill>
                  <a:schemeClr val="tx1"/>
                </a:solidFill>
              </a:rPr>
              <a:t>のポート一覧が表示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E988BA4-4A20-433A-85C2-FC2A0C9F2A87}"/>
              </a:ext>
            </a:extLst>
          </p:cNvPr>
          <p:cNvSpPr/>
          <p:nvPr/>
        </p:nvSpPr>
        <p:spPr>
          <a:xfrm>
            <a:off x="5221683" y="3008503"/>
            <a:ext cx="1170130" cy="114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075E0DD-F85D-4D7B-978D-6878C7D1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操作ダイアログの画面からツリー表示ボタンを押してネームサーバーに登録した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のポート一覧を表示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8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F2356-3A81-4A16-8ABC-1A18A7EF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07" y="1268413"/>
            <a:ext cx="3687576" cy="2340260"/>
          </a:xfrm>
          <a:prstGeom prst="rect">
            <a:avLst/>
          </a:prstGeom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2398"/>
              <a:gd name="adj2" fmla="val -3268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out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3D3755E-80E4-46F1-B791-7614589E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20" y="1139535"/>
            <a:ext cx="3659676" cy="228946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6147175" y="1268413"/>
            <a:ext cx="1935216" cy="382543"/>
          </a:xfrm>
          <a:prstGeom prst="wedgeRectCallout">
            <a:avLst>
              <a:gd name="adj1" fmla="val 527"/>
              <a:gd name="adj2" fmla="val 1717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C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057368"/>
            <a:ext cx="585065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BC632BD-F0F8-4B49-8640-283BBE3D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20" y="4014065"/>
            <a:ext cx="4238736" cy="2088016"/>
          </a:xfrm>
          <a:prstGeom prst="rect">
            <a:avLst/>
          </a:prstGeom>
        </p:spPr>
      </p:pic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2ECDC7C8-40BA-49C6-80E7-A1A33594A418}"/>
              </a:ext>
            </a:extLst>
          </p:cNvPr>
          <p:cNvSpPr/>
          <p:nvPr/>
        </p:nvSpPr>
        <p:spPr>
          <a:xfrm>
            <a:off x="5791740" y="6187528"/>
            <a:ext cx="3086918" cy="592044"/>
          </a:xfrm>
          <a:prstGeom prst="wedgeRectCallout">
            <a:avLst>
              <a:gd name="adj1" fmla="val -455"/>
              <a:gd name="adj2" fmla="val -1454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dirty="0">
                <a:solidFill>
                  <a:schemeClr val="tx1"/>
                </a:solidFill>
              </a:rPr>
              <a:t>out</a:t>
            </a:r>
            <a:r>
              <a:rPr lang="ja-JP" altLang="en-US" sz="2000" dirty="0">
                <a:solidFill>
                  <a:schemeClr val="tx1"/>
                </a:solidFill>
              </a:rPr>
              <a:t>がインポートと接続される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B6CAE8A3-FF1F-40B7-B176-76431F21CBDE}"/>
              </a:ext>
            </a:extLst>
          </p:cNvPr>
          <p:cNvSpPr/>
          <p:nvPr/>
        </p:nvSpPr>
        <p:spPr>
          <a:xfrm>
            <a:off x="1180208" y="5994285"/>
            <a:ext cx="4238736" cy="736047"/>
          </a:xfrm>
          <a:prstGeom prst="wedgeRectCallout">
            <a:avLst>
              <a:gd name="adj1" fmla="val -54116"/>
              <a:gd name="adj2" fmla="val -209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</a:t>
            </a:r>
            <a:r>
              <a:rPr lang="ja-JP" altLang="en-US" sz="2000" dirty="0">
                <a:solidFill>
                  <a:schemeClr val="tx1"/>
                </a:solidFill>
              </a:rPr>
              <a:t>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(</a:t>
            </a:r>
            <a:r>
              <a:rPr lang="ja-JP" altLang="en-US" sz="1800" dirty="0">
                <a:solidFill>
                  <a:schemeClr val="tx1"/>
                </a:solidFill>
              </a:rPr>
              <a:t>操作ダイアログは右上の罰を押して消す</a:t>
            </a:r>
            <a:r>
              <a:rPr lang="en-US" altLang="ja-JP" sz="1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837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E29A97-7483-4496-8158-1423A949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3" y="2970756"/>
            <a:ext cx="4076945" cy="193573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30350" y="4758994"/>
            <a:ext cx="4057120" cy="617595"/>
          </a:xfrm>
          <a:prstGeom prst="wedgeRectCallout">
            <a:avLst>
              <a:gd name="adj1" fmla="val -15935"/>
              <a:gd name="adj2" fmla="val -2500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ボタンを押す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92AE8D-F685-4EDD-836E-C764D1DEC222}"/>
              </a:ext>
            </a:extLst>
          </p:cNvPr>
          <p:cNvSpPr/>
          <p:nvPr/>
        </p:nvSpPr>
        <p:spPr>
          <a:xfrm>
            <a:off x="1511661" y="3251327"/>
            <a:ext cx="180019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FB4AD2-E8E8-45CF-B16E-5DC472F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896" y="4781497"/>
            <a:ext cx="521064" cy="555046"/>
          </a:xfrm>
          <a:prstGeom prst="rect">
            <a:avLst/>
          </a:prstGeom>
        </p:spPr>
      </p:pic>
      <p:sp>
        <p:nvSpPr>
          <p:cNvPr id="28" name="矢印: 右 27">
            <a:extLst>
              <a:ext uri="{FF2B5EF4-FFF2-40B4-BE49-F238E27FC236}">
                <a16:creationId xmlns:a16="http://schemas.microsoft.com/office/drawing/2014/main" id="{6D529F67-8896-4AE2-AA9C-3381DCF59F06}"/>
              </a:ext>
            </a:extLst>
          </p:cNvPr>
          <p:cNvSpPr/>
          <p:nvPr/>
        </p:nvSpPr>
        <p:spPr>
          <a:xfrm>
            <a:off x="4544209" y="33406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DE9F37E-3152-4A0F-AC04-DA6326B8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170" y="2933945"/>
            <a:ext cx="2565578" cy="2708920"/>
          </a:xfrm>
          <a:prstGeom prst="rect">
            <a:avLst/>
          </a:prstGeom>
        </p:spPr>
      </p:pic>
      <p:sp>
        <p:nvSpPr>
          <p:cNvPr id="34" name="吹き出し: 四角形 33">
            <a:extLst>
              <a:ext uri="{FF2B5EF4-FFF2-40B4-BE49-F238E27FC236}">
                <a16:creationId xmlns:a16="http://schemas.microsoft.com/office/drawing/2014/main" id="{4CF6AA05-2C4B-4D81-9748-A7FD653CA22C}"/>
              </a:ext>
            </a:extLst>
          </p:cNvPr>
          <p:cNvSpPr/>
          <p:nvPr/>
        </p:nvSpPr>
        <p:spPr>
          <a:xfrm>
            <a:off x="5491153" y="2827943"/>
            <a:ext cx="2977634" cy="617595"/>
          </a:xfrm>
          <a:prstGeom prst="wedgeRectCallout">
            <a:avLst>
              <a:gd name="adj1" fmla="val -15346"/>
              <a:gd name="adj2" fmla="val 74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7C0C84-FFB2-4F88-930B-9FF1C6E618EB}"/>
              </a:ext>
            </a:extLst>
          </p:cNvPr>
          <p:cNvSpPr/>
          <p:nvPr/>
        </p:nvSpPr>
        <p:spPr>
          <a:xfrm>
            <a:off x="5126562" y="5016860"/>
            <a:ext cx="2977634" cy="617595"/>
          </a:xfrm>
          <a:prstGeom prst="wedgeRectCallout">
            <a:avLst>
              <a:gd name="adj1" fmla="val 53015"/>
              <a:gd name="adj2" fmla="val -71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編集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 err="1">
                <a:solidFill>
                  <a:srgbClr val="5F5F5F"/>
                </a:solidFill>
              </a:rPr>
              <a:t>RobotController</a:t>
            </a:r>
            <a:r>
              <a:rPr lang="ja-JP" altLang="en-US" sz="2400" kern="0" dirty="0">
                <a:solidFill>
                  <a:srgbClr val="5F5F5F"/>
                </a:solidFill>
              </a:rPr>
              <a:t>のアウトポートからデータを出力してみる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アウトポート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85" y="1358874"/>
            <a:ext cx="7536196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400" kern="0" dirty="0">
                <a:solidFill>
                  <a:srgbClr val="5F5F5F"/>
                </a:solidFill>
              </a:rPr>
              <a:t>LibreOffice Calc</a:t>
            </a:r>
            <a:r>
              <a:rPr lang="ja-JP" altLang="en-US" sz="2400" kern="0" dirty="0">
                <a:solidFill>
                  <a:srgbClr val="5F5F5F"/>
                </a:solidFill>
              </a:rPr>
              <a:t>上で出力データの確認ができる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2BD128E-D753-46DB-AD48-421F6632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0" y="2753925"/>
            <a:ext cx="3277498" cy="2528900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4CA70CBB-E0D8-436F-91C1-1F551C4EFBD1}"/>
              </a:ext>
            </a:extLst>
          </p:cNvPr>
          <p:cNvSpPr/>
          <p:nvPr/>
        </p:nvSpPr>
        <p:spPr>
          <a:xfrm>
            <a:off x="289919" y="4610675"/>
            <a:ext cx="2841985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スライダーを操作する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F93E26-78F8-43BC-A54D-F355DCD0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64" y="2435317"/>
            <a:ext cx="4247329" cy="3004208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52B9C915-B12F-47D4-912E-0C5B80EC9F50}"/>
              </a:ext>
            </a:extLst>
          </p:cNvPr>
          <p:cNvSpPr/>
          <p:nvPr/>
        </p:nvSpPr>
        <p:spPr>
          <a:xfrm>
            <a:off x="3698143" y="329829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102345-5860-4C1D-B7B6-43AD53276472}"/>
              </a:ext>
            </a:extLst>
          </p:cNvPr>
          <p:cNvSpPr/>
          <p:nvPr/>
        </p:nvSpPr>
        <p:spPr>
          <a:xfrm>
            <a:off x="4671541" y="4470529"/>
            <a:ext cx="3635874" cy="398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B3E4DC3-52A0-4432-B37A-4E96DB072517}"/>
              </a:ext>
            </a:extLst>
          </p:cNvPr>
          <p:cNvSpPr/>
          <p:nvPr/>
        </p:nvSpPr>
        <p:spPr>
          <a:xfrm>
            <a:off x="5159935" y="5415910"/>
            <a:ext cx="3544658" cy="617595"/>
          </a:xfrm>
          <a:prstGeom prst="wedgeRectCallout">
            <a:avLst>
              <a:gd name="adj1" fmla="val 15814"/>
              <a:gd name="adj2" fmla="val -121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スライダの操作により値が変化することが確認できる</a:t>
            </a:r>
          </a:p>
        </p:txBody>
      </p:sp>
    </p:spTree>
    <p:extLst>
      <p:ext uri="{BB962C8B-B14F-4D97-AF65-F5344CB8AC3E}">
        <p14:creationId xmlns:p14="http://schemas.microsoft.com/office/powerpoint/2010/main" val="352643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>
                <a:solidFill>
                  <a:srgbClr val="5F5F5F"/>
                </a:solidFill>
              </a:rPr>
              <a:t>資料</a:t>
            </a:r>
            <a:endParaRPr lang="en-US" altLang="ja-JP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(RT</a:t>
            </a:r>
            <a:r>
              <a:rPr lang="ja-JP" altLang="en-US" sz="1600" kern="0" dirty="0">
                <a:solidFill>
                  <a:srgbClr val="5F5F5F"/>
                </a:solidFill>
              </a:rPr>
              <a:t>ミドルウェア応用実習、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 Mouse)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https://openrtm.org/openrtm/ja/node/6586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D2B167E-C957-41CF-B1FD-47677642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90" y="2416576"/>
            <a:ext cx="5500246" cy="44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0BDA910C-86B6-48F4-B5B7-132F57AB0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31" y="1360619"/>
            <a:ext cx="861631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インポートに指定のデータを入力するとどのような動作となるか確認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49A68E6-ABE4-4BFD-B8D3-171D647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1" y="4218059"/>
            <a:ext cx="3375375" cy="23627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2273417" y="5253174"/>
            <a:ext cx="8550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325130" y="6198279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操作ダイアログ起動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>
            <a:off x="4143012" y="4581630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A62357D-6DE4-412D-9DD1-C489A81E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05" y="3979437"/>
            <a:ext cx="3701895" cy="2362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30046F4-ADF4-4099-946B-6EB25A2D2038}"/>
              </a:ext>
            </a:extLst>
          </p:cNvPr>
          <p:cNvSpPr/>
          <p:nvPr/>
        </p:nvSpPr>
        <p:spPr>
          <a:xfrm>
            <a:off x="6391895" y="5708121"/>
            <a:ext cx="117013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8799ADA0-8E4E-41B0-A8EA-93E2FEF8A8E2}"/>
              </a:ext>
            </a:extLst>
          </p:cNvPr>
          <p:cNvSpPr/>
          <p:nvPr/>
        </p:nvSpPr>
        <p:spPr>
          <a:xfrm>
            <a:off x="4898380" y="6342200"/>
            <a:ext cx="4057120" cy="382543"/>
          </a:xfrm>
          <a:prstGeom prst="wedgeRectCallout">
            <a:avLst>
              <a:gd name="adj1" fmla="val -7747"/>
              <a:gd name="adj2" fmla="val -952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「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ツリー表示</a:t>
            </a:r>
            <a:r>
              <a:rPr kumimoji="1" lang="ja-JP" altLang="en-US" sz="1600" dirty="0">
                <a:solidFill>
                  <a:schemeClr val="tx1"/>
                </a:solidFill>
              </a:rPr>
              <a:t>」ボタンを押す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3E7441-AC4B-41D5-A8DC-94AFC2F3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3" y="1722259"/>
            <a:ext cx="3941930" cy="2231805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61F9A1-0A30-4CD0-B385-5F68A3FD9308}"/>
              </a:ext>
            </a:extLst>
          </p:cNvPr>
          <p:cNvSpPr/>
          <p:nvPr/>
        </p:nvSpPr>
        <p:spPr>
          <a:xfrm>
            <a:off x="3756887" y="2030480"/>
            <a:ext cx="185043" cy="19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07C5027E-1F77-4D68-A192-96778BDB8C99}"/>
              </a:ext>
            </a:extLst>
          </p:cNvPr>
          <p:cNvSpPr/>
          <p:nvPr/>
        </p:nvSpPr>
        <p:spPr>
          <a:xfrm>
            <a:off x="2220881" y="2610379"/>
            <a:ext cx="5546474" cy="638253"/>
          </a:xfrm>
          <a:prstGeom prst="wedgeRectCallout">
            <a:avLst>
              <a:gd name="adj1" fmla="val -19042"/>
              <a:gd name="adj2" fmla="val -1128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Deactivate Systems</a:t>
            </a:r>
            <a:r>
              <a:rPr kumimoji="1" lang="ja-JP" altLang="en-US" sz="1600" dirty="0">
                <a:solidFill>
                  <a:schemeClr val="tx1"/>
                </a:solidFill>
              </a:rPr>
              <a:t>ボタンで</a:t>
            </a:r>
            <a:r>
              <a:rPr kumimoji="1" lang="en-US" altLang="ja-JP" sz="1600" dirty="0">
                <a:solidFill>
                  <a:schemeClr val="tx1"/>
                </a:solidFill>
              </a:rPr>
              <a:t>RTC</a:t>
            </a:r>
            <a:r>
              <a:rPr kumimoji="1" lang="ja-JP" altLang="en-US" sz="1600" dirty="0">
                <a:solidFill>
                  <a:schemeClr val="tx1"/>
                </a:solidFill>
              </a:rPr>
              <a:t>を非アクティブ化する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B3FACA9-45A2-4851-B19F-A48A0C7A3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2654080"/>
            <a:ext cx="562445" cy="5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19601E-26F9-458E-ABB4-0676B47B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91" y="3794173"/>
            <a:ext cx="4270785" cy="24468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57C4CF-1FDE-4EC7-942F-78BDC21E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63" y="1251348"/>
            <a:ext cx="3311860" cy="2113819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92964C22-7DEC-4A8F-BDDF-8FFBD0B4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" y="948995"/>
            <a:ext cx="4002314" cy="2537589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ポート接続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DEE64676-7B38-4EA6-BCC6-EE9E25C2BEC6}"/>
              </a:ext>
            </a:extLst>
          </p:cNvPr>
          <p:cNvSpPr/>
          <p:nvPr/>
        </p:nvSpPr>
        <p:spPr>
          <a:xfrm>
            <a:off x="95335" y="3226130"/>
            <a:ext cx="4057120" cy="382543"/>
          </a:xfrm>
          <a:prstGeom prst="wedgeRectCallout">
            <a:avLst>
              <a:gd name="adj1" fmla="val -37886"/>
              <a:gd name="adj2" fmla="val -44118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RobotController0</a:t>
            </a:r>
            <a:r>
              <a:rPr kumimoji="1" lang="ja-JP" altLang="en-US" sz="2000" dirty="0">
                <a:solidFill>
                  <a:schemeClr val="tx1"/>
                </a:solidFill>
              </a:rPr>
              <a:t>の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in</a:t>
            </a:r>
            <a:r>
              <a:rPr kumimoji="1" lang="ja-JP" altLang="en-US" sz="2000" dirty="0">
                <a:solidFill>
                  <a:schemeClr val="tx1"/>
                </a:solidFill>
              </a:rPr>
              <a:t>を選択</a:t>
            </a: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B0664A25-3EC4-4738-9A8F-FD647F6B40A8}"/>
              </a:ext>
            </a:extLst>
          </p:cNvPr>
          <p:cNvSpPr/>
          <p:nvPr/>
        </p:nvSpPr>
        <p:spPr>
          <a:xfrm>
            <a:off x="5039165" y="2479413"/>
            <a:ext cx="1935216" cy="382543"/>
          </a:xfrm>
          <a:prstGeom prst="wedgeRectCallout">
            <a:avLst>
              <a:gd name="adj1" fmla="val 43669"/>
              <a:gd name="adj2" fmla="val -943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列番号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lang="en-US" altLang="ja-JP" sz="1600" b="1" dirty="0">
                <a:solidFill>
                  <a:srgbClr val="FF0000"/>
                </a:solidFill>
              </a:rPr>
              <a:t>D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842310E-5AB9-4713-A972-A65BBDA1D654}"/>
              </a:ext>
            </a:extLst>
          </p:cNvPr>
          <p:cNvSpPr/>
          <p:nvPr/>
        </p:nvSpPr>
        <p:spPr>
          <a:xfrm>
            <a:off x="4152455" y="1588178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97E758-277B-4271-84F4-F04D61ED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3" y="3834705"/>
            <a:ext cx="3806915" cy="2420937"/>
          </a:xfrm>
          <a:prstGeom prst="rect">
            <a:avLst/>
          </a:prstGeom>
        </p:spPr>
      </p:pic>
      <p:sp>
        <p:nvSpPr>
          <p:cNvPr id="26" name="矢印: 右 25">
            <a:extLst>
              <a:ext uri="{FF2B5EF4-FFF2-40B4-BE49-F238E27FC236}">
                <a16:creationId xmlns:a16="http://schemas.microsoft.com/office/drawing/2014/main" id="{E6E2BE5C-CB8B-4906-92D6-542EB056A22D}"/>
              </a:ext>
            </a:extLst>
          </p:cNvPr>
          <p:cNvSpPr/>
          <p:nvPr/>
        </p:nvSpPr>
        <p:spPr>
          <a:xfrm rot="8558998">
            <a:off x="3457220" y="3593336"/>
            <a:ext cx="1484928" cy="521002"/>
          </a:xfrm>
          <a:prstGeom prst="rightArrow">
            <a:avLst>
              <a:gd name="adj1" fmla="val 25518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4708935-CD7B-4816-B0C2-69461F75892E}"/>
              </a:ext>
            </a:extLst>
          </p:cNvPr>
          <p:cNvSpPr/>
          <p:nvPr/>
        </p:nvSpPr>
        <p:spPr>
          <a:xfrm>
            <a:off x="6822250" y="2107569"/>
            <a:ext cx="585065" cy="26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578AC4D-290B-4B9C-B751-D0CC8DE3A20D}"/>
              </a:ext>
            </a:extLst>
          </p:cNvPr>
          <p:cNvSpPr/>
          <p:nvPr/>
        </p:nvSpPr>
        <p:spPr>
          <a:xfrm>
            <a:off x="7457029" y="2611793"/>
            <a:ext cx="265321" cy="27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30A6D773-0295-41CD-AC14-9028940202ED}"/>
              </a:ext>
            </a:extLst>
          </p:cNvPr>
          <p:cNvSpPr/>
          <p:nvPr/>
        </p:nvSpPr>
        <p:spPr>
          <a:xfrm>
            <a:off x="5039165" y="3348103"/>
            <a:ext cx="3996111" cy="382543"/>
          </a:xfrm>
          <a:prstGeom prst="wedgeRectCallout">
            <a:avLst>
              <a:gd name="adj1" fmla="val 17354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列を移動させる</a:t>
            </a:r>
            <a:r>
              <a:rPr kumimoji="1" lang="ja-JP" altLang="en-US" sz="2000" dirty="0">
                <a:solidFill>
                  <a:schemeClr val="tx1"/>
                </a:solidFill>
              </a:rPr>
              <a:t>」のチェックを外す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A1A674-163A-407E-8209-CA2C97E75C22}"/>
              </a:ext>
            </a:extLst>
          </p:cNvPr>
          <p:cNvSpPr/>
          <p:nvPr/>
        </p:nvSpPr>
        <p:spPr>
          <a:xfrm>
            <a:off x="179388" y="5994285"/>
            <a:ext cx="972232" cy="32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51B3E359-000B-4615-ADD7-9401B3028A26}"/>
              </a:ext>
            </a:extLst>
          </p:cNvPr>
          <p:cNvSpPr/>
          <p:nvPr/>
        </p:nvSpPr>
        <p:spPr>
          <a:xfrm>
            <a:off x="337989" y="6384153"/>
            <a:ext cx="3571812" cy="382543"/>
          </a:xfrm>
          <a:prstGeom prst="wedgeRectCallout">
            <a:avLst>
              <a:gd name="adj1" fmla="val -30730"/>
              <a:gd name="adj2" fmla="val -851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ja-JP" altLang="en-US" sz="2000" b="1" dirty="0">
                <a:solidFill>
                  <a:schemeClr val="tx1"/>
                </a:solidFill>
              </a:rPr>
              <a:t>作成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D61C0E6C-FF3A-4F12-A59F-3DB2993E1353}"/>
              </a:ext>
            </a:extLst>
          </p:cNvPr>
          <p:cNvSpPr/>
          <p:nvPr/>
        </p:nvSpPr>
        <p:spPr>
          <a:xfrm>
            <a:off x="4172002" y="4325093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8E56AEF4-869E-40B5-9574-98D5024AEEDB}"/>
              </a:ext>
            </a:extLst>
          </p:cNvPr>
          <p:cNvSpPr/>
          <p:nvPr/>
        </p:nvSpPr>
        <p:spPr>
          <a:xfrm>
            <a:off x="5075184" y="1240480"/>
            <a:ext cx="1935216" cy="382543"/>
          </a:xfrm>
          <a:prstGeom prst="wedgeRectCallout">
            <a:avLst>
              <a:gd name="adj1" fmla="val 24358"/>
              <a:gd name="adj2" fmla="val 113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行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番号</a:t>
            </a:r>
            <a:r>
              <a:rPr kumimoji="1" lang="ja-JP" altLang="en-US" sz="1600" dirty="0">
                <a:solidFill>
                  <a:schemeClr val="tx1"/>
                </a:solidFill>
              </a:rPr>
              <a:t>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3</a:t>
            </a:r>
            <a:r>
              <a:rPr kumimoji="1" lang="ja-JP" altLang="en-US" sz="1600" dirty="0">
                <a:solidFill>
                  <a:schemeClr val="tx1"/>
                </a:solidFill>
              </a:rPr>
              <a:t>を入力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BA8EF25-5680-4F6F-A351-0AE3C1846DA2}"/>
              </a:ext>
            </a:extLst>
          </p:cNvPr>
          <p:cNvSpPr/>
          <p:nvPr/>
        </p:nvSpPr>
        <p:spPr>
          <a:xfrm>
            <a:off x="6425335" y="1880130"/>
            <a:ext cx="1031694" cy="182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69A17490-C9E5-4EC8-A599-EA66161C8CDD}"/>
              </a:ext>
            </a:extLst>
          </p:cNvPr>
          <p:cNvSpPr/>
          <p:nvPr/>
        </p:nvSpPr>
        <p:spPr>
          <a:xfrm>
            <a:off x="4871323" y="5717082"/>
            <a:ext cx="4057120" cy="952933"/>
          </a:xfrm>
          <a:prstGeom prst="wedgeRectCallout">
            <a:avLst>
              <a:gd name="adj1" fmla="val -16882"/>
              <a:gd name="adj2" fmla="val -1973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ポートの接続を確認後、</a:t>
            </a:r>
            <a:r>
              <a:rPr kumimoji="1" lang="en-US" altLang="ja-JP" sz="2000" dirty="0">
                <a:solidFill>
                  <a:schemeClr val="tx1"/>
                </a:solidFill>
              </a:rPr>
              <a:t>RTC</a:t>
            </a:r>
            <a:r>
              <a:rPr kumimoji="1" lang="ja-JP" altLang="en-US" sz="2000" dirty="0">
                <a:solidFill>
                  <a:schemeClr val="tx1"/>
                </a:solidFill>
              </a:rPr>
              <a:t>をアクティブ化する。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A1D4A3CC-02E9-479C-9DF0-6CA3CF0C1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6046660"/>
            <a:ext cx="521064" cy="55504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C942112-15D1-4F9D-9B82-BBB4E365AE28}"/>
              </a:ext>
            </a:extLst>
          </p:cNvPr>
          <p:cNvSpPr/>
          <p:nvPr/>
        </p:nvSpPr>
        <p:spPr>
          <a:xfrm>
            <a:off x="6053992" y="4090326"/>
            <a:ext cx="207017" cy="234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16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628650-70FC-4633-A7AF-485F34A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5" y="2914860"/>
            <a:ext cx="3367423" cy="2598286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26303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dirty="0">
                <a:solidFill>
                  <a:srgbClr val="5F5F5F"/>
                </a:solidFill>
              </a:rPr>
              <a:t>動作確認</a:t>
            </a:r>
            <a:r>
              <a:rPr lang="en-US" altLang="ja-JP" dirty="0">
                <a:solidFill>
                  <a:srgbClr val="5F5F5F"/>
                </a:solidFill>
              </a:rPr>
              <a:t>(</a:t>
            </a:r>
            <a:r>
              <a:rPr lang="ja-JP" altLang="en-US" dirty="0">
                <a:solidFill>
                  <a:srgbClr val="5F5F5F"/>
                </a:solidFill>
              </a:rPr>
              <a:t>インポート</a:t>
            </a:r>
            <a:r>
              <a:rPr lang="en-US" altLang="ja-JP" dirty="0">
                <a:solidFill>
                  <a:srgbClr val="5F5F5F"/>
                </a:solidFill>
              </a:rPr>
              <a:t>)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7C1DC0A-44C9-4EED-9EB6-5B7A1713AE36}"/>
              </a:ext>
            </a:extLst>
          </p:cNvPr>
          <p:cNvSpPr/>
          <p:nvPr/>
        </p:nvSpPr>
        <p:spPr>
          <a:xfrm>
            <a:off x="1084452" y="3738084"/>
            <a:ext cx="27391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5B360E7-77D0-4F25-87A5-D17FEA8BE97F}"/>
              </a:ext>
            </a:extLst>
          </p:cNvPr>
          <p:cNvSpPr/>
          <p:nvPr/>
        </p:nvSpPr>
        <p:spPr>
          <a:xfrm>
            <a:off x="80926" y="4648853"/>
            <a:ext cx="4057120" cy="382543"/>
          </a:xfrm>
          <a:prstGeom prst="wedgeRectCallout">
            <a:avLst>
              <a:gd name="adj1" fmla="val 9157"/>
              <a:gd name="adj2" fmla="val -1662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前進するような速度にスライダの位置を操作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527D2872-2ABE-4D40-9326-E404944431B6}"/>
              </a:ext>
            </a:extLst>
          </p:cNvPr>
          <p:cNvSpPr/>
          <p:nvPr/>
        </p:nvSpPr>
        <p:spPr>
          <a:xfrm rot="1505263">
            <a:off x="4233788" y="4667444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395014F-E726-402C-B8B4-A9FE1B4F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2" y="1268413"/>
            <a:ext cx="3569946" cy="2040633"/>
          </a:xfrm>
          <a:prstGeom prst="rect">
            <a:avLst/>
          </a:prstGeom>
        </p:spPr>
      </p:pic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C538F175-2830-4E11-8D3F-901DF4DF7752}"/>
              </a:ext>
            </a:extLst>
          </p:cNvPr>
          <p:cNvSpPr/>
          <p:nvPr/>
        </p:nvSpPr>
        <p:spPr>
          <a:xfrm>
            <a:off x="4667199" y="3491900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30</a:t>
            </a:r>
            <a:r>
              <a:rPr kumimoji="1" lang="ja-JP" altLang="en-US" sz="1600" dirty="0">
                <a:solidFill>
                  <a:schemeClr val="tx1"/>
                </a:solidFill>
              </a:rPr>
              <a:t>以下の場合は設定した速度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2815872-0D2D-4929-B5CB-7F8E96D1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02" y="4096696"/>
            <a:ext cx="3733209" cy="2295875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F5886BD4-DCCC-4CA1-89A8-77BE1841B3E9}"/>
              </a:ext>
            </a:extLst>
          </p:cNvPr>
          <p:cNvSpPr/>
          <p:nvPr/>
        </p:nvSpPr>
        <p:spPr>
          <a:xfrm rot="19432726">
            <a:off x="4138041" y="2249485"/>
            <a:ext cx="478475" cy="144016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CB87C85-84EB-444C-A46B-DB821A6AD9E5}"/>
              </a:ext>
            </a:extLst>
          </p:cNvPr>
          <p:cNvSpPr/>
          <p:nvPr/>
        </p:nvSpPr>
        <p:spPr>
          <a:xfrm>
            <a:off x="4478417" y="6323964"/>
            <a:ext cx="4230470" cy="382543"/>
          </a:xfrm>
          <a:prstGeom prst="wedgeRectCallout">
            <a:avLst>
              <a:gd name="adj1" fmla="val -14557"/>
              <a:gd name="adj2" fmla="val -1226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センサの値が</a:t>
            </a:r>
            <a:r>
              <a:rPr kumimoji="1" lang="en-US" altLang="ja-JP" sz="1600" dirty="0">
                <a:solidFill>
                  <a:schemeClr val="tx1"/>
                </a:solidFill>
              </a:rPr>
              <a:t>31</a:t>
            </a:r>
            <a:r>
              <a:rPr kumimoji="1" lang="ja-JP" altLang="en-US" sz="1600" dirty="0">
                <a:solidFill>
                  <a:schemeClr val="tx1"/>
                </a:solidFill>
              </a:rPr>
              <a:t>以上の場合は速度は</a:t>
            </a:r>
            <a:r>
              <a:rPr kumimoji="1" lang="en-US" altLang="ja-JP" sz="1600" dirty="0">
                <a:solidFill>
                  <a:schemeClr val="tx1"/>
                </a:solidFill>
              </a:rPr>
              <a:t>0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8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番号プレースホルダ 1">
            <a:extLst>
              <a:ext uri="{FF2B5EF4-FFF2-40B4-BE49-F238E27FC236}">
                <a16:creationId xmlns:a16="http://schemas.microsoft.com/office/drawing/2014/main" id="{580AD89C-05FA-4961-9F51-D9FDC336E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E1D555-3DC6-4367-B753-E8D06919737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7" name="スライド番号プレースホルダ 3">
            <a:extLst>
              <a:ext uri="{FF2B5EF4-FFF2-40B4-BE49-F238E27FC236}">
                <a16:creationId xmlns:a16="http://schemas.microsoft.com/office/drawing/2014/main" id="{93EAFA60-A5BC-41B8-8491-E275E6185A85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80BF4F5-E64B-4B1C-A9EC-D6B3627A7FBB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ja-JP" sz="1400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E6679536-3F67-43C3-9967-548D7676D4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3600" dirty="0">
                <a:solidFill>
                  <a:srgbClr val="5F5F5F"/>
                </a:solidFill>
              </a:rPr>
              <a:t>おわりに</a:t>
            </a:r>
            <a:endParaRPr lang="en-US" altLang="ja-JP" sz="36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4CA4E46-BFD6-4C16-A39E-A9451C95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363398"/>
            <a:ext cx="8326438" cy="341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これで実習は一通り終了です。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時間が余った場合は、以下のような課題に挑戦してみてください。        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手順は</a:t>
            </a:r>
            <a:r>
              <a:rPr lang="en-US" altLang="ja-JP" sz="2000" kern="0" dirty="0">
                <a:solidFill>
                  <a:srgbClr val="5F5F5F"/>
                </a:solidFill>
              </a:rPr>
              <a:t>3</a:t>
            </a:r>
            <a:r>
              <a:rPr lang="ja-JP" altLang="en-US" sz="2000" kern="0" dirty="0">
                <a:solidFill>
                  <a:srgbClr val="5F5F5F"/>
                </a:solidFill>
              </a:rPr>
              <a:t>部資料で説明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のタッチセンサのオンオフで</a:t>
            </a: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>
                <a:solidFill>
                  <a:srgbClr val="5F5F5F"/>
                </a:solidFill>
              </a:rPr>
              <a:t>マウスを</a:t>
            </a:r>
            <a:r>
              <a:rPr lang="ja-JP" altLang="en-US" sz="1600" kern="0" dirty="0">
                <a:solidFill>
                  <a:srgbClr val="5F5F5F"/>
                </a:solidFill>
              </a:rPr>
              <a:t>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ジョイスティックコンポーネントで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台同時に操作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を喋らせる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実習を終了する際について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タッチセンサなどの実習中に取り付けた部品は、取り外して実習前の状態で返却してください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600" kern="0" dirty="0">
                <a:solidFill>
                  <a:srgbClr val="5F5F5F"/>
                </a:solidFill>
              </a:rPr>
              <a:t>マウス、</a:t>
            </a:r>
            <a:r>
              <a:rPr lang="en-US" altLang="ja-JP" sz="1600" kern="0" dirty="0">
                <a:solidFill>
                  <a:srgbClr val="5F5F5F"/>
                </a:solidFill>
              </a:rPr>
              <a:t>EV3</a:t>
            </a:r>
            <a:r>
              <a:rPr lang="ja-JP" altLang="en-US" sz="1600" kern="0" dirty="0">
                <a:solidFill>
                  <a:srgbClr val="5F5F5F"/>
                </a:solidFill>
              </a:rPr>
              <a:t>の電源をオフにして返却してください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123677-7416-4AF1-8A90-DDF9165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4579298"/>
            <a:ext cx="3690410" cy="200005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0789BD9-21BD-463A-BE95-B0FB2378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6" y="4734145"/>
            <a:ext cx="2427991" cy="163478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1D24781-2616-4016-817D-683455FE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70" y="4689646"/>
            <a:ext cx="1785330" cy="1529664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FDDEC5E1-0762-4FD9-BBE3-4BFE314C21DF}"/>
              </a:ext>
            </a:extLst>
          </p:cNvPr>
          <p:cNvSpPr/>
          <p:nvPr/>
        </p:nvSpPr>
        <p:spPr>
          <a:xfrm>
            <a:off x="386535" y="671393"/>
            <a:ext cx="7853373" cy="6186607"/>
          </a:xfrm>
          <a:prstGeom prst="mathMultiply">
            <a:avLst>
              <a:gd name="adj1" fmla="val 1243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8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dirty="0">
                <a:solidFill>
                  <a:srgbClr val="5F5F5F"/>
                </a:solidFill>
              </a:rPr>
              <a:t>以下のコマンドを実行する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sudo</a:t>
            </a:r>
            <a:r>
              <a:rPr lang="en-US" altLang="ja-JP" sz="1800" dirty="0">
                <a:solidFill>
                  <a:srgbClr val="5F5F5F"/>
                </a:solidFill>
              </a:rPr>
              <a:t> apt install </a:t>
            </a:r>
            <a:r>
              <a:rPr lang="en-US" altLang="ja-JP" sz="1800" dirty="0" err="1">
                <a:solidFill>
                  <a:srgbClr val="5F5F5F"/>
                </a:solidFill>
              </a:rPr>
              <a:t>libreoffice</a:t>
            </a:r>
            <a:r>
              <a:rPr lang="en-US" altLang="ja-JP" sz="1800" dirty="0">
                <a:solidFill>
                  <a:srgbClr val="5F5F5F"/>
                </a:solidFill>
              </a:rPr>
              <a:t>-script-provider-python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git clone </a:t>
            </a:r>
            <a:r>
              <a:rPr lang="en-US" altLang="ja-JP" sz="1800" dirty="0">
                <a:solidFill>
                  <a:srgbClr val="5F5F5F"/>
                </a:solidFill>
                <a:hlinkClick r:id="rId3"/>
              </a:rPr>
              <a:t>https://github.com/Nobu19800/OOoRTCs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cd </a:t>
            </a:r>
            <a:r>
              <a:rPr lang="en-US" altLang="ja-JP" sz="1800" dirty="0" err="1">
                <a:solidFill>
                  <a:srgbClr val="5F5F5F"/>
                </a:solidFill>
              </a:rPr>
              <a:t>OOoRTCs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sh</a:t>
            </a:r>
            <a:r>
              <a:rPr lang="en-US" altLang="ja-JP" sz="1800" dirty="0">
                <a:solidFill>
                  <a:srgbClr val="5F5F5F"/>
                </a:solidFill>
              </a:rPr>
              <a:t> install.sh</a:t>
            </a:r>
          </a:p>
          <a:p>
            <a:pPr lvl="1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2000" dirty="0" err="1">
                <a:solidFill>
                  <a:srgbClr val="5F5F5F"/>
                </a:solidFill>
              </a:rPr>
              <a:t>OOoRTCs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5F5F5F"/>
                </a:solidFill>
              </a:rPr>
              <a:t>OOoCalcRTC</a:t>
            </a:r>
            <a:r>
              <a:rPr lang="en-US" altLang="ja-JP" sz="2000" dirty="0">
                <a:solidFill>
                  <a:srgbClr val="5F5F5F"/>
                </a:solidFill>
              </a:rPr>
              <a:t>/</a:t>
            </a:r>
            <a:r>
              <a:rPr lang="en-US" altLang="ja-JP" sz="2000" dirty="0" err="1">
                <a:solidFill>
                  <a:srgbClr val="FF0000"/>
                </a:solidFill>
              </a:rPr>
              <a:t>OOoCalcRTC.ods</a:t>
            </a:r>
            <a:r>
              <a:rPr lang="ja-JP" altLang="en-US" sz="2000" dirty="0">
                <a:solidFill>
                  <a:srgbClr val="5F5F5F"/>
                </a:solidFill>
              </a:rPr>
              <a:t>をダブルクリックして開く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以下の画面が表示されたらセキュリティの設定を変更する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1D4F372-E8AB-48E5-932C-D85D02FEB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45" y="3969060"/>
            <a:ext cx="615400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Tools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Options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9C10BC-6D06-4485-BC06-B76F1096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65" y="1928687"/>
            <a:ext cx="3899591" cy="42859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3852726" y="5998503"/>
            <a:ext cx="855095" cy="23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75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177385E-EEA2-4D81-AAA4-2E51ECFD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98" y="1849900"/>
            <a:ext cx="6798750" cy="4725525"/>
          </a:xfrm>
          <a:prstGeom prst="rect">
            <a:avLst/>
          </a:prstGeom>
        </p:spPr>
      </p:pic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-&gt;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Macro Security…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9071EA7-49D6-43E8-A3C2-BEA9608BEA58}"/>
              </a:ext>
            </a:extLst>
          </p:cNvPr>
          <p:cNvSpPr/>
          <p:nvPr/>
        </p:nvSpPr>
        <p:spPr>
          <a:xfrm>
            <a:off x="6372200" y="3878318"/>
            <a:ext cx="1215135" cy="382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12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D1C7C04-5C3D-4A7E-862C-681FDA9D0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ツールのインストール</a:t>
            </a:r>
            <a:r>
              <a:rPr lang="en-US" altLang="ja-JP" kern="0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98AFCD-ED6D-4334-AA70-C3290D35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93785"/>
            <a:ext cx="8210255" cy="47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Security</a:t>
            </a:r>
            <a:r>
              <a:rPr lang="ja-JP" altLang="en-US" sz="2000" dirty="0">
                <a:solidFill>
                  <a:srgbClr val="5F5F5F"/>
                </a:solidFill>
              </a:rPr>
              <a:t> </a:t>
            </a:r>
            <a:r>
              <a:rPr lang="en-US" altLang="ja-JP" sz="2000" dirty="0">
                <a:solidFill>
                  <a:srgbClr val="5F5F5F"/>
                </a:solidFill>
              </a:rPr>
              <a:t>Level</a:t>
            </a:r>
            <a:r>
              <a:rPr lang="ja-JP" altLang="en-US" sz="2000" dirty="0">
                <a:solidFill>
                  <a:srgbClr val="5F5F5F"/>
                </a:solidFill>
              </a:rPr>
              <a:t>を</a:t>
            </a:r>
            <a:r>
              <a:rPr lang="en-US" altLang="ja-JP" sz="2000" dirty="0">
                <a:solidFill>
                  <a:srgbClr val="5F5F5F"/>
                </a:solidFill>
              </a:rPr>
              <a:t>Low</a:t>
            </a:r>
            <a:r>
              <a:rPr lang="ja-JP" altLang="en-US" sz="2000" dirty="0">
                <a:solidFill>
                  <a:srgbClr val="5F5F5F"/>
                </a:solidFill>
              </a:rPr>
              <a:t>に設定する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368AE2F-DAF8-458A-A144-0CA57642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715" y="1917516"/>
            <a:ext cx="4677579" cy="485717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7B47965-D439-43DE-A73A-BBF3797C9416}"/>
              </a:ext>
            </a:extLst>
          </p:cNvPr>
          <p:cNvSpPr/>
          <p:nvPr/>
        </p:nvSpPr>
        <p:spPr>
          <a:xfrm>
            <a:off x="2096725" y="5658939"/>
            <a:ext cx="213649" cy="271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85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dirty="0">
                <a:solidFill>
                  <a:srgbClr val="5F5F5F"/>
                </a:solidFill>
              </a:rPr>
              <a:t>RTC</a:t>
            </a:r>
            <a:r>
              <a:rPr lang="ja-JP" altLang="en-US" dirty="0">
                <a:solidFill>
                  <a:srgbClr val="5F5F5F"/>
                </a:solidFill>
              </a:rPr>
              <a:t>のテスト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274763"/>
            <a:ext cx="862149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開発した</a:t>
            </a:r>
            <a:r>
              <a:rPr lang="en-US" altLang="ja-JP" sz="2400" kern="0" dirty="0">
                <a:solidFill>
                  <a:srgbClr val="5F5F5F"/>
                </a:solidFill>
              </a:rPr>
              <a:t>RTC</a:t>
            </a:r>
            <a:r>
              <a:rPr lang="ja-JP" altLang="en-US" sz="2400" kern="0" dirty="0">
                <a:solidFill>
                  <a:srgbClr val="5F5F5F"/>
                </a:solidFill>
              </a:rPr>
              <a:t>の動作確認手順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実機、シミュレータを利用する場合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任意の値を入力するのは難しい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本当に指定の値で停止、走行が切り替わっているか？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意図通りの値が出力されているか？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本当に指定の速度で走行しているか？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シミュレータが無い場合は直接実機で動作を確認するため、試行錯誤の手間が増える</a:t>
            </a: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2812A9-03C5-4F18-AD67-B99A45D8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9" y="3755889"/>
            <a:ext cx="6728371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9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表計算ソフトによるデータ入出力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9C5A794-9B5A-4488-8CA4-16C8A33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" y="1178750"/>
            <a:ext cx="8996363" cy="54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デモ動画</a:t>
            </a:r>
            <a:endParaRPr lang="en-US" altLang="ja-JP" dirty="0">
              <a:solidFill>
                <a:srgbClr val="5F5F5F"/>
              </a:solidFill>
            </a:endParaRPr>
          </a:p>
        </p:txBody>
      </p:sp>
      <p:pic>
        <p:nvPicPr>
          <p:cNvPr id="4" name="OpenRTM-aist-Python %2B OpenOffice Calc">
            <a:hlinkClick r:id="" action="ppaction://media"/>
            <a:extLst>
              <a:ext uri="{FF2B5EF4-FFF2-40B4-BE49-F238E27FC236}">
                <a16:creationId xmlns:a16="http://schemas.microsoft.com/office/drawing/2014/main" id="{063A0817-A3DD-4F3A-90F8-2C09DEB8C8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614" y="1208579"/>
            <a:ext cx="7155795" cy="53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34451</TotalTime>
  <Words>904</Words>
  <Application>Microsoft Office PowerPoint</Application>
  <PresentationFormat>画面に合わせる (4:3)</PresentationFormat>
  <Paragraphs>209</Paragraphs>
  <Slides>23</Slides>
  <Notes>23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6" baseType="lpstr">
      <vt:lpstr>Arial</vt:lpstr>
      <vt:lpstr>aist-1e</vt:lpstr>
      <vt:lpstr>Corel DESIGNER</vt:lpstr>
      <vt:lpstr>RTミドルウェア応用実習 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RTCのテスト</vt:lpstr>
      <vt:lpstr>表計算ソフトによるデータ入出力</vt:lpstr>
      <vt:lpstr>デモ動画</vt:lpstr>
      <vt:lpstr>デモ動画</vt:lpstr>
      <vt:lpstr>手順</vt:lpstr>
      <vt:lpstr>ポータブル版LibreOffice対応RTC</vt:lpstr>
      <vt:lpstr>RTC起動</vt:lpstr>
      <vt:lpstr>起動に失敗する場合</vt:lpstr>
      <vt:lpstr>操作ダイアログ表示</vt:lpstr>
      <vt:lpstr>ポート一覧表示</vt:lpstr>
      <vt:lpstr>ポート接続</vt:lpstr>
      <vt:lpstr>動作確認(アウトポート)</vt:lpstr>
      <vt:lpstr>動作確認(アウトポート)</vt:lpstr>
      <vt:lpstr>動作確認(インポート)</vt:lpstr>
      <vt:lpstr>ポート接続</vt:lpstr>
      <vt:lpstr>動作確認(インポート)</vt:lpstr>
      <vt:lpstr>おわりに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1230</cp:revision>
  <cp:lastPrinted>2019-05-31T00:39:06Z</cp:lastPrinted>
  <dcterms:created xsi:type="dcterms:W3CDTF">2005-10-20T13:06:43Z</dcterms:created>
  <dcterms:modified xsi:type="dcterms:W3CDTF">2022-10-03T03:15:17Z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2022-09-29T09:19:19Z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